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1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AD59-1306-470E-9B30-CEE5DB196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1B2255-C73D-440B-B0F1-F0A5A8A5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6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4DD57-5F9B-4FF8-AFA3-5F33AB3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Obstacle Avoidance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EE9ED-AF4A-4BAC-BC11-D1602BC1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unexpected obstacle appear in robots’ environment.</a:t>
            </a:r>
          </a:p>
          <a:p>
            <a:pPr lvl="1"/>
            <a:r>
              <a:rPr lang="en-US" altLang="zh-TW" dirty="0"/>
              <a:t>Static obstacles which block the exiting path</a:t>
            </a:r>
          </a:p>
          <a:p>
            <a:pPr lvl="2"/>
            <a:r>
              <a:rPr lang="en-US" altLang="zh-TW" dirty="0"/>
              <a:t>Take action: DWA, APF, VO…</a:t>
            </a:r>
          </a:p>
          <a:p>
            <a:pPr lvl="1"/>
            <a:r>
              <a:rPr lang="en-US" altLang="zh-TW" dirty="0"/>
              <a:t>Moving obstacles with unknown intention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Make prediction or risk analysis of dynamic obstacle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Take action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3FB684-E238-4393-8FE5-B1A12A2A40F7}"/>
              </a:ext>
            </a:extLst>
          </p:cNvPr>
          <p:cNvSpPr/>
          <p:nvPr/>
        </p:nvSpPr>
        <p:spPr>
          <a:xfrm>
            <a:off x="1058331" y="403200"/>
            <a:ext cx="9948333" cy="86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When unexpected obstacle appear in robots’ environment…</a:t>
            </a:r>
            <a:endParaRPr lang="zh-TW" altLang="en-US" sz="2400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72FB86-6E3D-4EB5-9ECB-AFD17BE08995}"/>
              </a:ext>
            </a:extLst>
          </p:cNvPr>
          <p:cNvSpPr/>
          <p:nvPr/>
        </p:nvSpPr>
        <p:spPr>
          <a:xfrm>
            <a:off x="1312332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Static obstacles which block the exiting path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5A843E-A885-4EF7-BA7F-83257C6FE1CA}"/>
              </a:ext>
            </a:extLst>
          </p:cNvPr>
          <p:cNvSpPr/>
          <p:nvPr/>
        </p:nvSpPr>
        <p:spPr>
          <a:xfrm>
            <a:off x="6155265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Moving obstacles with unknown intention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E8D17F-1EF5-4DA9-AE13-5207AB4B91C2}"/>
              </a:ext>
            </a:extLst>
          </p:cNvPr>
          <p:cNvSpPr/>
          <p:nvPr/>
        </p:nvSpPr>
        <p:spPr>
          <a:xfrm>
            <a:off x="2988733" y="2294468"/>
            <a:ext cx="7763932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CB8A7-0F80-4418-812A-79912F762DF2}"/>
              </a:ext>
            </a:extLst>
          </p:cNvPr>
          <p:cNvSpPr/>
          <p:nvPr/>
        </p:nvSpPr>
        <p:spPr>
          <a:xfrm>
            <a:off x="1312332" y="4487335"/>
            <a:ext cx="9440333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EAD59-E572-4B2D-8BFD-F8B432F92683}"/>
              </a:ext>
            </a:extLst>
          </p:cNvPr>
          <p:cNvSpPr txBox="1"/>
          <p:nvPr/>
        </p:nvSpPr>
        <p:spPr>
          <a:xfrm>
            <a:off x="3204632" y="2404533"/>
            <a:ext cx="682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Make prediction or risk analysis of dynamic obstacle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4C7-829D-41B3-A780-1B91C719FE2A}"/>
              </a:ext>
            </a:extLst>
          </p:cNvPr>
          <p:cNvSpPr txBox="1"/>
          <p:nvPr/>
        </p:nvSpPr>
        <p:spPr>
          <a:xfrm>
            <a:off x="1583267" y="4597397"/>
            <a:ext cx="587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Take action: DWA, APF, VO…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D30FDD-DD4C-428B-ABEB-479A9BB2E04C}"/>
              </a:ext>
            </a:extLst>
          </p:cNvPr>
          <p:cNvSpPr/>
          <p:nvPr/>
        </p:nvSpPr>
        <p:spPr>
          <a:xfrm>
            <a:off x="3386667" y="1202267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62CC707-5B6F-4877-874D-B8EC56816A15}"/>
              </a:ext>
            </a:extLst>
          </p:cNvPr>
          <p:cNvSpPr/>
          <p:nvPr/>
        </p:nvSpPr>
        <p:spPr>
          <a:xfrm>
            <a:off x="8318498" y="1154100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B253F5A-D0FC-418B-B23F-86093A8384A3}"/>
              </a:ext>
            </a:extLst>
          </p:cNvPr>
          <p:cNvSpPr/>
          <p:nvPr/>
        </p:nvSpPr>
        <p:spPr>
          <a:xfrm>
            <a:off x="8310031" y="2150534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D0391ED-1804-44A8-B74D-D94E3A60E344}"/>
              </a:ext>
            </a:extLst>
          </p:cNvPr>
          <p:cNvSpPr/>
          <p:nvPr/>
        </p:nvSpPr>
        <p:spPr>
          <a:xfrm>
            <a:off x="8331197" y="4309535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1E08934-323A-4FBB-B57E-D6E5887B9108}"/>
              </a:ext>
            </a:extLst>
          </p:cNvPr>
          <p:cNvSpPr/>
          <p:nvPr/>
        </p:nvSpPr>
        <p:spPr>
          <a:xfrm>
            <a:off x="2159000" y="2150534"/>
            <a:ext cx="270933" cy="25485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4290BEB-F6F3-4DF4-BF91-F6E4498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2"/>
          <a:stretch/>
        </p:blipFill>
        <p:spPr>
          <a:xfrm>
            <a:off x="3228825" y="2889747"/>
            <a:ext cx="2012593" cy="13377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302A93-17F3-4973-A731-9013299B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1429" y="2932623"/>
            <a:ext cx="2319207" cy="1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E87AF8-0BAC-40FB-AC00-58AEDCF9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3560" y="2836010"/>
            <a:ext cx="2729920" cy="147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689436"/>
            <a:ext cx="3344333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689436"/>
            <a:ext cx="3344333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得到互動車輛煞車</a:t>
            </a:r>
            <a:r>
              <a:rPr lang="en-US" altLang="zh-TW" dirty="0"/>
              <a:t>/</a:t>
            </a:r>
            <a:r>
              <a:rPr lang="zh-TW" altLang="en-US" dirty="0"/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689436"/>
            <a:ext cx="3344333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1102619" y="4470400"/>
            <a:ext cx="2218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蒐集數據分析駕駛行為的特徵參數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538192" y="4470400"/>
            <a:ext cx="2836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駕駛反應時間</a:t>
            </a:r>
            <a:r>
              <a:rPr lang="en-US" altLang="zh-TW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基於特定路口的駕駛決策行為建立預測用的機率模型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7" y="4562732"/>
            <a:ext cx="2942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駕駛讓行機率</a:t>
            </a:r>
            <a:r>
              <a:rPr lang="en-US" altLang="zh-TW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dirty="0"/>
              <a:t>將機率資訊提交給自駕車的決策系統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B881D-170A-4D44-9956-C0B1B3507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53" y="4193472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1800" dirty="0"/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1800" dirty="0"/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sz="1800" dirty="0"/>
                  <a:t>後可以得到兩車間距。</a:t>
                </a:r>
                <a:endParaRPr lang="en-US" altLang="zh-TW" sz="1800" dirty="0"/>
              </a:p>
              <a:p>
                <a:r>
                  <a:rPr lang="zh-TW" altLang="en-US" sz="1800" dirty="0"/>
                  <a:t>將此間距乘以指數分布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80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sz="1800" dirty="0"/>
                  <a:t>後，便可得到呈指數分布的碰撞風險機率。</a:t>
                </a:r>
              </a:p>
            </p:txBody>
          </p:sp>
        </mc:Choice>
        <mc:Fallback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  <a:blipFill>
                <a:blip r:embed="rId9"/>
                <a:stretch>
                  <a:fillRect l="-724" t="-4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/>
              <p:nvPr/>
            </p:nvSpPr>
            <p:spPr>
              <a:xfrm>
                <a:off x="116070" y="3483278"/>
                <a:ext cx="60960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0" y="3483278"/>
                <a:ext cx="6096000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FAD200E-ADDD-4F8C-A6A3-89A6F6A81E59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51A9C8-0679-4F3F-94AF-1BC3489F8327}"/>
              </a:ext>
            </a:extLst>
          </p:cNvPr>
          <p:cNvSpPr/>
          <p:nvPr/>
        </p:nvSpPr>
        <p:spPr>
          <a:xfrm>
            <a:off x="734137" y="1616660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建立指數分布模型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4BA241-B36C-4656-AB93-80F6329F3A7E}"/>
              </a:ext>
            </a:extLst>
          </p:cNvPr>
          <p:cNvSpPr/>
          <p:nvPr/>
        </p:nvSpPr>
        <p:spPr>
          <a:xfrm>
            <a:off x="6737563" y="803020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分析 車輛</a:t>
            </a:r>
            <a:r>
              <a:rPr lang="en-US" altLang="zh-TW" dirty="0"/>
              <a:t>/</a:t>
            </a:r>
            <a:r>
              <a:rPr lang="zh-TW" altLang="en-US" dirty="0"/>
              <a:t>路線</a:t>
            </a:r>
            <a:r>
              <a:rPr lang="en-US" altLang="zh-TW" dirty="0"/>
              <a:t>/</a:t>
            </a:r>
            <a:r>
              <a:rPr lang="zh-TW" altLang="en-US" dirty="0"/>
              <a:t>環境 風險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5366B3D-A5EC-4D6D-AF7B-86AE2F60D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963" y="1616660"/>
            <a:ext cx="1756967" cy="15027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4473B5B-9B2A-4F96-BFDA-C574186B9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76" t="4786" r="7606" b="10204"/>
          <a:stretch/>
        </p:blipFill>
        <p:spPr>
          <a:xfrm>
            <a:off x="6593631" y="1920266"/>
            <a:ext cx="1756967" cy="117324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A98B040-C08F-4F5D-BECB-4AD1DEA6E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328" y="1754198"/>
            <a:ext cx="1778079" cy="136521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41A31FA-BB5C-4149-BE51-A5DF81E66C8A}"/>
              </a:ext>
            </a:extLst>
          </p:cNvPr>
          <p:cNvSpPr/>
          <p:nvPr/>
        </p:nvSpPr>
        <p:spPr>
          <a:xfrm>
            <a:off x="6737563" y="3315881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分析特定工況風險</a:t>
            </a:r>
          </a:p>
        </p:txBody>
      </p:sp>
      <p:pic>
        <p:nvPicPr>
          <p:cNvPr id="30" name="超車內徹車速60車距20風險">
            <a:hlinkClick r:id="" action="ppaction://media"/>
            <a:extLst>
              <a:ext uri="{FF2B5EF4-FFF2-40B4-BE49-F238E27FC236}">
                <a16:creationId xmlns:a16="http://schemas.microsoft.com/office/drawing/2014/main" id="{FE01D444-B786-4DAB-9152-1C04B579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9634716" y="3169902"/>
            <a:ext cx="748298" cy="3632757"/>
          </a:xfrm>
          <a:prstGeom prst="rect">
            <a:avLst/>
          </a:prstGeom>
        </p:spPr>
      </p:pic>
      <p:pic>
        <p:nvPicPr>
          <p:cNvPr id="31" name="轉彎車速40車距15風險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742360-1F87-46DD-BD55-8C5CE44BA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5400000">
            <a:off x="8786284" y="4796967"/>
            <a:ext cx="1160166" cy="245129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9B114-E867-477D-B306-33A26718648B}"/>
              </a:ext>
            </a:extLst>
          </p:cNvPr>
          <p:cNvSpPr txBox="1"/>
          <p:nvPr/>
        </p:nvSpPr>
        <p:spPr>
          <a:xfrm>
            <a:off x="6737563" y="4017357"/>
            <a:ext cx="113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跟車行為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33" name="333 (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385AFC9-DAC1-4490-B67C-D47A96C3330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5400000">
            <a:off x="9593666" y="2385644"/>
            <a:ext cx="830397" cy="3632758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16B471-5485-41E2-8571-AF08077C7F47}"/>
              </a:ext>
            </a:extLst>
          </p:cNvPr>
          <p:cNvSpPr txBox="1"/>
          <p:nvPr/>
        </p:nvSpPr>
        <p:spPr>
          <a:xfrm>
            <a:off x="6737563" y="4811903"/>
            <a:ext cx="113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超車行為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034D4D3-ECE7-4771-A5C8-2ABFFDB3CD27}"/>
              </a:ext>
            </a:extLst>
          </p:cNvPr>
          <p:cNvSpPr txBox="1"/>
          <p:nvPr/>
        </p:nvSpPr>
        <p:spPr>
          <a:xfrm>
            <a:off x="6737563" y="5859117"/>
            <a:ext cx="113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左轉行為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5AF98A3-FE0F-4DEC-A276-FEF5729BABC5}"/>
              </a:ext>
            </a:extLst>
          </p:cNvPr>
          <p:cNvSpPr/>
          <p:nvPr/>
        </p:nvSpPr>
        <p:spPr>
          <a:xfrm>
            <a:off x="6095999" y="410380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8C28078-6242-4034-830D-2B98526C8BB2}"/>
              </a:ext>
            </a:extLst>
          </p:cNvPr>
          <p:cNvSpPr/>
          <p:nvPr/>
        </p:nvSpPr>
        <p:spPr>
          <a:xfrm>
            <a:off x="6096000" y="17276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2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71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255</Words>
  <Application>Microsoft Office PowerPoint</Application>
  <PresentationFormat>寬螢幕</PresentationFormat>
  <Paragraphs>34</Paragraphs>
  <Slides>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Dynamic Obstacle Avoidance</vt:lpstr>
      <vt:lpstr>PowerPoint 簡報</vt:lpstr>
      <vt:lpstr>預測動態障礙(人類駕駛)的行為</vt:lpstr>
      <vt:lpstr>評估動態環境的風險</vt:lpstr>
      <vt:lpstr>評估動態環境的風險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wangia@solab.me.ntu.edu.tw</cp:lastModifiedBy>
  <cp:revision>21</cp:revision>
  <dcterms:created xsi:type="dcterms:W3CDTF">2025-05-01T03:04:08Z</dcterms:created>
  <dcterms:modified xsi:type="dcterms:W3CDTF">2025-05-03T09:33:18Z</dcterms:modified>
</cp:coreProperties>
</file>